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9" r:id="rId4"/>
    <p:sldId id="259" r:id="rId5"/>
    <p:sldId id="260" r:id="rId6"/>
    <p:sldId id="261" r:id="rId7"/>
    <p:sldId id="262" r:id="rId8"/>
    <p:sldId id="263" r:id="rId9"/>
    <p:sldId id="265" r:id="rId10"/>
    <p:sldId id="266" r:id="rId11"/>
    <p:sldId id="268" r:id="rId12"/>
    <p:sldId id="269" r:id="rId13"/>
    <p:sldId id="270" r:id="rId14"/>
    <p:sldId id="271" r:id="rId15"/>
    <p:sldId id="272" r:id="rId16"/>
    <p:sldId id="264"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257CC8-0ACA-4F16-8740-AB0D9DA49BAB}" type="datetimeFigureOut">
              <a:rPr lang="es-MX" smtClean="0"/>
              <a:pPr/>
              <a:t>16/06/2009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94DCF4-9548-4CBB-BFCD-3099C167A091}"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96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57CC8-0ACA-4F16-8740-AB0D9DA49BAB}" type="datetimeFigureOut">
              <a:rPr lang="es-MX" smtClean="0"/>
              <a:pPr/>
              <a:t>16/06/2009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4DCF4-9548-4CBB-BFCD-3099C167A09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smtClean="0"/>
              <a:t>CURSO DE VERANO 2009</a:t>
            </a:r>
            <a:r>
              <a:rPr lang="es-MX" smtClean="0"/>
              <a:t/>
            </a:r>
            <a:br>
              <a:rPr lang="es-MX" smtClean="0"/>
            </a:br>
            <a:endParaRPr lang="es-MX" dirty="0"/>
          </a:p>
        </p:txBody>
      </p:sp>
      <p:sp>
        <p:nvSpPr>
          <p:cNvPr id="3" name="2 Subtítulo"/>
          <p:cNvSpPr>
            <a:spLocks noGrp="1"/>
          </p:cNvSpPr>
          <p:nvPr>
            <p:ph type="subTitle" idx="1"/>
          </p:nvPr>
        </p:nvSpPr>
        <p:spPr/>
        <p:txBody>
          <a:bodyPr/>
          <a:lstStyle/>
          <a:p>
            <a:r>
              <a:rPr lang="es-MX" smtClean="0"/>
              <a:t>MANUAL DE LOS MESC</a:t>
            </a:r>
          </a:p>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5.- Selección de los ministros extraordinarios</a:t>
            </a:r>
            <a:r>
              <a:rPr lang="es-MX" dirty="0"/>
              <a:t/>
            </a:r>
            <a:br>
              <a:rPr lang="es-MX" dirty="0"/>
            </a:br>
            <a:endParaRPr lang="es-MX" dirty="0"/>
          </a:p>
        </p:txBody>
      </p:sp>
      <p:sp>
        <p:nvSpPr>
          <p:cNvPr id="3" name="2 Marcador de contenido"/>
          <p:cNvSpPr>
            <a:spLocks noGrp="1"/>
          </p:cNvSpPr>
          <p:nvPr>
            <p:ph idx="1"/>
          </p:nvPr>
        </p:nvSpPr>
        <p:spPr/>
        <p:txBody>
          <a:bodyPr>
            <a:normAutofit lnSpcReduction="10000"/>
          </a:bodyPr>
          <a:lstStyle/>
          <a:p>
            <a:r>
              <a:rPr lang="es-ES" dirty="0"/>
              <a:t>Es recomendable que el párroco seleccione cuidadosamente a las personas que estén particularmente calificadas para servir como ministros extraordinarios, y que no simplemente pidan voluntarios, pues se trata de un llamado. El propósito es escoger a individuos cuya vida y moralidad católica ejemplar se refleje en la Iglesia, que demuestren dignidad y den importancia a la sagrada Comunión.</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 </a:t>
            </a:r>
            <a:r>
              <a:rPr lang="es-MX" dirty="0"/>
              <a:t/>
            </a:r>
            <a:br>
              <a:rPr lang="es-MX" dirty="0"/>
            </a:br>
            <a:r>
              <a:rPr lang="es-ES" b="1" dirty="0"/>
              <a:t>6.- Perfil que debe cumplir el ministro extraordinario</a:t>
            </a:r>
            <a:r>
              <a:rPr lang="es-MX" dirty="0"/>
              <a:t/>
            </a:r>
            <a:br>
              <a:rPr lang="es-MX" dirty="0"/>
            </a:br>
            <a:endParaRPr lang="es-MX" dirty="0"/>
          </a:p>
        </p:txBody>
      </p:sp>
      <p:sp>
        <p:nvSpPr>
          <p:cNvPr id="3" name="2 Marcador de contenido"/>
          <p:cNvSpPr>
            <a:spLocks noGrp="1"/>
          </p:cNvSpPr>
          <p:nvPr>
            <p:ph idx="1"/>
          </p:nvPr>
        </p:nvSpPr>
        <p:spPr/>
        <p:txBody>
          <a:bodyPr>
            <a:normAutofit fontScale="77500" lnSpcReduction="20000"/>
          </a:bodyPr>
          <a:lstStyle/>
          <a:p>
            <a:r>
              <a:rPr lang="es-ES" dirty="0"/>
              <a:t> La instrucción </a:t>
            </a:r>
            <a:r>
              <a:rPr lang="es-ES" i="1" dirty="0" err="1"/>
              <a:t>Immensae</a:t>
            </a:r>
            <a:r>
              <a:rPr lang="es-ES" i="1" dirty="0"/>
              <a:t> </a:t>
            </a:r>
            <a:r>
              <a:rPr lang="es-ES" i="1" dirty="0" err="1"/>
              <a:t>Caritatis</a:t>
            </a:r>
            <a:r>
              <a:rPr lang="es-ES" dirty="0"/>
              <a:t>, en los números III-IV propone el orden y el perfil para designar a la persona idónea, en caso de verdadera necesidad, en orden a distribuir la sagrada Comunión:</a:t>
            </a:r>
            <a:endParaRPr lang="es-MX" dirty="0"/>
          </a:p>
          <a:p>
            <a:r>
              <a:rPr lang="es-ES" dirty="0"/>
              <a:t>     La designación de la persona idónea se hará teniendo presente el siguiente orden, que puede ser cambiado, según el parecer del ordinario del lugar: alumno del seminario mayor, religioso, religiosa, catequista, fiel varón o mujer.</a:t>
            </a:r>
            <a:endParaRPr lang="es-MX" dirty="0"/>
          </a:p>
          <a:p>
            <a:r>
              <a:rPr lang="es-ES" dirty="0"/>
              <a:t>     En los oratorios de comunidades religiosas de uno y otro sexo, el encargo de distribuir la sagrada Comunión puede confiarse al superior que carezca del orden sagrado, o a la superiora, o a sus respectivos vicarios.</a:t>
            </a:r>
            <a:endParaRPr lang="es-MX" dirty="0"/>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ES" dirty="0"/>
              <a:t> El fiel designado ministro extraordinario de la sagrada Comunión y debidamente preparado, deberá distinguirse por su vida cristiana, por su fe y sus buenas costumbres. Se esforzará por ser digno de este nobilísimo encargo, cautivará la devoción a la sagrada Eucaristía y dará a los demás fieles ejemplo de respeto al Santísimo sacramento del altar.</a:t>
            </a:r>
            <a:endParaRPr lang="es-MX" dirty="0"/>
          </a:p>
          <a:p>
            <a:r>
              <a:rPr lang="es-ES" dirty="0"/>
              <a:t>     Algunas disposiciones de nuestra diócesis:</a:t>
            </a:r>
            <a:endParaRPr lang="es-MX" dirty="0"/>
          </a:p>
          <a:p>
            <a:pPr lvl="0"/>
            <a:r>
              <a:rPr lang="es-ES" dirty="0"/>
              <a:t>Que esté confirmado</a:t>
            </a:r>
            <a:endParaRPr lang="es-MX" dirty="0"/>
          </a:p>
          <a:p>
            <a:pPr lvl="0"/>
            <a:r>
              <a:rPr lang="es-ES" dirty="0"/>
              <a:t>Que tenga por lo menos 18 años de edad</a:t>
            </a:r>
            <a:endParaRPr lang="es-MX" dirty="0"/>
          </a:p>
          <a:p>
            <a:pPr lvl="0"/>
            <a:r>
              <a:rPr lang="es-ES" dirty="0"/>
              <a:t>Si es casado, que lo esté por el sacramento de la Iglesia</a:t>
            </a:r>
            <a:endParaRPr lang="es-MX" dirty="0"/>
          </a:p>
          <a:p>
            <a:pPr lvl="0"/>
            <a:r>
              <a:rPr lang="es-ES" dirty="0"/>
              <a:t>Que el individuo reciba de su párroco la certificación de que está debidamente entrenado y calificado.</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7.- Estilo de vida que debe procurar el ministro extraordinario</a:t>
            </a:r>
            <a:r>
              <a:rPr lang="es-MX" dirty="0"/>
              <a:t/>
            </a:r>
            <a:br>
              <a:rPr lang="es-MX" dirty="0"/>
            </a:br>
            <a:endParaRPr lang="es-MX" dirty="0"/>
          </a:p>
        </p:txBody>
      </p:sp>
      <p:sp>
        <p:nvSpPr>
          <p:cNvPr id="3" name="2 Marcador de contenido"/>
          <p:cNvSpPr>
            <a:spLocks noGrp="1"/>
          </p:cNvSpPr>
          <p:nvPr>
            <p:ph idx="1"/>
          </p:nvPr>
        </p:nvSpPr>
        <p:spPr/>
        <p:txBody>
          <a:bodyPr>
            <a:normAutofit fontScale="85000" lnSpcReduction="20000"/>
          </a:bodyPr>
          <a:lstStyle/>
          <a:p>
            <a:r>
              <a:rPr lang="es-ES" dirty="0"/>
              <a:t>Debe buscar, como todo cristiano, cultivar la santidad, con una confesión frecuente, oración personal especialmente ante el Santísimo sacramento y la asistencia cotidiana a la Misa y comunión sacramental diaria dentro de la Misa.</a:t>
            </a:r>
            <a:endParaRPr lang="es-MX" dirty="0"/>
          </a:p>
          <a:p>
            <a:r>
              <a:rPr lang="es-ES" dirty="0"/>
              <a:t>     Debe de ir en busca de un buen conocimiento del pensamiento y la doctrina de la Iglesia, a través del estudio de las Escrituras y el magisterio de la Iglesia.</a:t>
            </a:r>
            <a:endParaRPr lang="es-MX" dirty="0"/>
          </a:p>
          <a:p>
            <a:r>
              <a:rPr lang="es-ES" dirty="0"/>
              <a:t>     El párroco tiene toda la facultad de pedirle al ministro que se retire de su servicio cuando este no cumpla con las disposiciones de la Iglesia y no sea ortodoxo en su doctrina y en su actuar.</a:t>
            </a:r>
            <a:endParaRPr lang="es-MX" dirty="0"/>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8.- Preparación que se debe tener para ser ministro extraordinario</a:t>
            </a:r>
            <a:r>
              <a:rPr lang="es-MX" dirty="0"/>
              <a:t/>
            </a:r>
            <a:br>
              <a:rPr lang="es-MX" dirty="0"/>
            </a:br>
            <a:endParaRPr lang="es-MX" dirty="0"/>
          </a:p>
        </p:txBody>
      </p:sp>
      <p:sp>
        <p:nvSpPr>
          <p:cNvPr id="3" name="2 Marcador de contenido"/>
          <p:cNvSpPr>
            <a:spLocks noGrp="1"/>
          </p:cNvSpPr>
          <p:nvPr>
            <p:ph idx="1"/>
          </p:nvPr>
        </p:nvSpPr>
        <p:spPr/>
        <p:txBody>
          <a:bodyPr>
            <a:normAutofit fontScale="92500" lnSpcReduction="20000"/>
          </a:bodyPr>
          <a:lstStyle/>
          <a:p>
            <a:r>
              <a:rPr lang="es-ES" b="1" dirty="0"/>
              <a:t> </a:t>
            </a:r>
            <a:r>
              <a:rPr lang="es-ES" dirty="0"/>
              <a:t>Se debe contar con un plan de capacitación formal, para que los ministros capten sin confusión la naturaleza de su servicio, estén bien preparados para desempeñar la tarea y entiendan con claridad las enseñanzas de la Iglesia.</a:t>
            </a:r>
            <a:endParaRPr lang="es-MX" dirty="0"/>
          </a:p>
          <a:p>
            <a:r>
              <a:rPr lang="es-ES" dirty="0"/>
              <a:t>     El programa de la diócesis se divide de esta manera……</a:t>
            </a:r>
            <a:endParaRPr lang="es-MX" dirty="0"/>
          </a:p>
          <a:p>
            <a:r>
              <a:rPr lang="es-ES" dirty="0"/>
              <a:t>     Toda persona llamada a este ministerio debe haber cursado la capacitación dada por el equipo diocesano y contar con una certificación.</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9.- Preparación  del ministro antes de prestar su servicio</a:t>
            </a:r>
            <a:r>
              <a:rPr lang="es-MX" dirty="0"/>
              <a:t/>
            </a:r>
            <a:br>
              <a:rPr lang="es-MX" dirty="0"/>
            </a:br>
            <a:endParaRPr lang="es-MX" dirty="0"/>
          </a:p>
        </p:txBody>
      </p:sp>
      <p:sp>
        <p:nvSpPr>
          <p:cNvPr id="3" name="2 Marcador de contenido"/>
          <p:cNvSpPr>
            <a:spLocks noGrp="1"/>
          </p:cNvSpPr>
          <p:nvPr>
            <p:ph idx="1"/>
          </p:nvPr>
        </p:nvSpPr>
        <p:spPr/>
        <p:txBody>
          <a:bodyPr>
            <a:normAutofit fontScale="70000" lnSpcReduction="20000"/>
          </a:bodyPr>
          <a:lstStyle/>
          <a:p>
            <a:r>
              <a:rPr lang="es-ES" dirty="0"/>
              <a:t>Preparación remota:</a:t>
            </a:r>
            <a:endParaRPr lang="es-MX" dirty="0"/>
          </a:p>
          <a:p>
            <a:r>
              <a:rPr lang="es-ES" dirty="0"/>
              <a:t>     Este tipo de preparación incluye el estudio y la oración, que ayudan a la apreciación del gran don de la Eucaristía y a distribuirla con el cuidado propio. También se ha de formar en el estilo de vida que ha de llevar el ministro extraordinario.</a:t>
            </a:r>
            <a:endParaRPr lang="es-MX" dirty="0"/>
          </a:p>
          <a:p>
            <a:r>
              <a:rPr lang="es-ES" dirty="0"/>
              <a:t> </a:t>
            </a:r>
            <a:endParaRPr lang="es-MX" dirty="0"/>
          </a:p>
          <a:p>
            <a:r>
              <a:rPr lang="es-ES" dirty="0"/>
              <a:t>Preparación inmediata</a:t>
            </a:r>
            <a:endParaRPr lang="es-MX" dirty="0"/>
          </a:p>
          <a:p>
            <a:pPr lvl="0"/>
            <a:r>
              <a:rPr lang="es-ES" dirty="0"/>
              <a:t>El ministro extraordinario debe estar preparado para recibir la Comunión, es decir, está en estado de gracia y ha ayunado antes de Misa de acuerdo lo prescrito por la Iglesia.</a:t>
            </a:r>
            <a:endParaRPr lang="es-MX" dirty="0"/>
          </a:p>
          <a:p>
            <a:pPr lvl="0"/>
            <a:r>
              <a:rPr lang="es-ES" dirty="0"/>
              <a:t>Conviene que haga la visita en la capilla del Santísimo para orar.</a:t>
            </a:r>
            <a:endParaRPr lang="es-MX" dirty="0"/>
          </a:p>
          <a:p>
            <a:pPr lvl="0"/>
            <a:r>
              <a:rPr lang="es-ES" dirty="0"/>
              <a:t>Es importante que participe activa, consciente y enteramente en la Misa.</a:t>
            </a:r>
            <a:endParaRPr lang="es-MX" dirty="0"/>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10.- Vestidura de los ministros extraordinarios</a:t>
            </a:r>
            <a:r>
              <a:rPr lang="es-MX" dirty="0"/>
              <a:t/>
            </a:r>
            <a:br>
              <a:rPr lang="es-MX" dirty="0"/>
            </a:br>
            <a:endParaRPr lang="es-MX" dirty="0"/>
          </a:p>
        </p:txBody>
      </p:sp>
      <p:sp>
        <p:nvSpPr>
          <p:cNvPr id="3" name="2 Marcador de contenido"/>
          <p:cNvSpPr>
            <a:spLocks noGrp="1"/>
          </p:cNvSpPr>
          <p:nvPr>
            <p:ph idx="1"/>
          </p:nvPr>
        </p:nvSpPr>
        <p:spPr/>
        <p:txBody>
          <a:bodyPr>
            <a:normAutofit fontScale="77500" lnSpcReduction="20000"/>
          </a:bodyPr>
          <a:lstStyle/>
          <a:p>
            <a:endParaRPr lang="es-MX" dirty="0" smtClean="0"/>
          </a:p>
          <a:p>
            <a:r>
              <a:rPr lang="es-ES" dirty="0"/>
              <a:t>Siempre será de una manera decorosa y limpia</a:t>
            </a:r>
            <a:endParaRPr lang="es-MX" dirty="0"/>
          </a:p>
          <a:p>
            <a:pPr lvl="0"/>
            <a:r>
              <a:rPr lang="es-ES" dirty="0"/>
              <a:t>Los varones portarán pantalón, camisa y zapatos de vestir y las mujeres falda, blusa y zapatos de vestir.</a:t>
            </a:r>
            <a:endParaRPr lang="es-MX" dirty="0"/>
          </a:p>
          <a:p>
            <a:pPr lvl="0"/>
            <a:r>
              <a:rPr lang="es-ES" dirty="0"/>
              <a:t>El color de las prendas de vestir será de acuerdo a la decisión que tome el párroco del lugar.</a:t>
            </a:r>
            <a:endParaRPr lang="es-MX" dirty="0"/>
          </a:p>
          <a:p>
            <a:pPr lvl="0"/>
            <a:r>
              <a:rPr lang="es-ES" dirty="0"/>
              <a:t>La vestidura puede uniformarse en estilo y color, según el servicio y función que desempeñan dentro de las celebraciones litúrgicas.</a:t>
            </a:r>
            <a:endParaRPr lang="es-MX" dirty="0"/>
          </a:p>
          <a:p>
            <a:pPr lvl="0"/>
            <a:r>
              <a:rPr lang="es-ES" dirty="0"/>
              <a:t>El distintivo que los identificará formalmente será un crucifijo o una cruz, que portarán de manera especial cuando ejerzan su servicio dentro o fuera de la acción litúrgica.</a:t>
            </a:r>
            <a:endParaRPr lang="es-MX" dirty="0"/>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10000"/>
          </a:bodyPr>
          <a:lstStyle/>
          <a:p>
            <a:pPr lvl="0"/>
            <a:r>
              <a:rPr lang="es-ES" dirty="0"/>
              <a:t>Se busca que el modo de vestir sea digno, que refleje el respeto al Santísimo sacramento y a la función que desempeñan.</a:t>
            </a:r>
            <a:endParaRPr lang="es-MX" dirty="0"/>
          </a:p>
          <a:p>
            <a:pPr lvl="0"/>
            <a:r>
              <a:rPr lang="es-ES" dirty="0"/>
              <a:t>Cualquier ropa que exponga piernas, hombros u otras partes inapropiadas del cuerpo no debe ser utilizada, ni tampoco ropa como camisetas con lemas o logotipos.</a:t>
            </a:r>
            <a:endParaRPr lang="es-MX" dirty="0"/>
          </a:p>
          <a:p>
            <a:pPr lvl="0"/>
            <a:r>
              <a:rPr lang="es-ES" dirty="0"/>
              <a:t>La ropa no debe distraer al que comulga, quien debe estar centrado en el Santísimo sacramento, no en la persona que distribuye la Comunión o en la forma como viste.</a:t>
            </a:r>
            <a:endParaRPr lang="es-MX" dirty="0"/>
          </a:p>
          <a:p>
            <a:r>
              <a:rPr lang="es-ES" dirty="0"/>
              <a:t> </a:t>
            </a:r>
            <a:endParaRPr lang="es-MX" dirty="0"/>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11.- Ocasión o circunstancia para ejercer el ministerio extraordinario de la sagrada Comunión</a:t>
            </a:r>
            <a:r>
              <a:rPr lang="es-MX" dirty="0"/>
              <a:t/>
            </a:r>
            <a:br>
              <a:rPr lang="es-MX" dirty="0"/>
            </a:br>
            <a:endParaRPr lang="es-MX" dirty="0"/>
          </a:p>
        </p:txBody>
      </p:sp>
      <p:sp>
        <p:nvSpPr>
          <p:cNvPr id="3" name="2 Marcador de contenido"/>
          <p:cNvSpPr>
            <a:spLocks noGrp="1"/>
          </p:cNvSpPr>
          <p:nvPr>
            <p:ph idx="1"/>
          </p:nvPr>
        </p:nvSpPr>
        <p:spPr/>
        <p:txBody>
          <a:bodyPr>
            <a:normAutofit fontScale="85000" lnSpcReduction="20000"/>
          </a:bodyPr>
          <a:lstStyle/>
          <a:p>
            <a:r>
              <a:rPr lang="es-ES" dirty="0"/>
              <a:t>La Instrucción General del Misal Romano, en el número 162, provee una descripción básica de la ocasión cuando un ministro extraordinario debe ser llamado: “En la distribución de la Comunión pueden ayudar al sacerdote otros presbíteros eventualmente presentes. Si éstos no están disponibles y el número de los que van a comulgar es muy grande, el sacerdote puede pedir ayuda de los ministros extraordinarios, es decir, el acólito legítimamente instituido o incluso otros fieles, que han sido designados legítimamente para esto. En caso de necesidad, el sacerdote puede designar </a:t>
            </a:r>
            <a:r>
              <a:rPr lang="es-ES" i="1" dirty="0"/>
              <a:t>ad </a:t>
            </a:r>
            <a:r>
              <a:rPr lang="es-ES" i="1" dirty="0" err="1"/>
              <a:t>actum</a:t>
            </a:r>
            <a:r>
              <a:rPr lang="es-ES" dirty="0"/>
              <a:t> (para una sola ocasión) a los fieles idóneos”.</a:t>
            </a:r>
            <a:endParaRPr lang="es-MX" dirty="0"/>
          </a:p>
          <a:p>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ES" dirty="0"/>
              <a:t>Para que el ministro extraordinario, durante la celebración eucarística, pueda distribuir la sagrada Comunión, es necesario que no se encuentren presentes ministros ordinarios o que, éstos, aunque presentes, se encuentren verdaderamente impedidos.</a:t>
            </a:r>
            <a:endParaRPr lang="es-MX" dirty="0"/>
          </a:p>
          <a:p>
            <a:r>
              <a:rPr lang="es-ES" dirty="0"/>
              <a:t>     Puede ejercer su función también cuando, a causa de la numerosa participación de fieles que desean recibir la sagrada Comunión, la celebración eucarística se prolongaría excesivamente por insuficiencia de ministros ordinarios.</a:t>
            </a:r>
            <a:endParaRPr lang="es-MX" dirty="0"/>
          </a:p>
          <a:p>
            <a:r>
              <a:rPr lang="es-ES" dirty="0"/>
              <a:t>Cfr. Instrucción </a:t>
            </a:r>
            <a:r>
              <a:rPr lang="es-ES" dirty="0" err="1"/>
              <a:t>Inmensae</a:t>
            </a:r>
            <a:r>
              <a:rPr lang="es-ES" dirty="0"/>
              <a:t> </a:t>
            </a:r>
            <a:r>
              <a:rPr lang="es-ES" dirty="0" err="1"/>
              <a:t>Caritatis</a:t>
            </a:r>
            <a:r>
              <a:rPr lang="es-ES" dirty="0"/>
              <a:t>, No 1 </a:t>
            </a:r>
            <a:endParaRPr lang="es-MX" dirty="0"/>
          </a:p>
          <a:p>
            <a:r>
              <a:rPr lang="es-ES" dirty="0"/>
              <a:t>Cfr. Sacramento de la Redención, No 158</a:t>
            </a:r>
            <a:endParaRPr lang="es-MX" dirty="0"/>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1.- ¿Qué es la liturgia?</a:t>
            </a:r>
            <a:r>
              <a:rPr lang="es-MX" dirty="0"/>
              <a:t/>
            </a:r>
            <a:br>
              <a:rPr lang="es-MX" dirty="0"/>
            </a:br>
            <a:endParaRPr lang="es-MX" dirty="0"/>
          </a:p>
        </p:txBody>
      </p:sp>
      <p:sp>
        <p:nvSpPr>
          <p:cNvPr id="3" name="2 Marcador de contenido"/>
          <p:cNvSpPr>
            <a:spLocks noGrp="1"/>
          </p:cNvSpPr>
          <p:nvPr>
            <p:ph idx="1"/>
          </p:nvPr>
        </p:nvSpPr>
        <p:spPr/>
        <p:txBody>
          <a:bodyPr>
            <a:normAutofit fontScale="77500" lnSpcReduction="20000"/>
          </a:bodyPr>
          <a:lstStyle/>
          <a:p>
            <a:pPr>
              <a:buNone/>
            </a:pPr>
            <a:endParaRPr lang="es-MX" dirty="0"/>
          </a:p>
          <a:p>
            <a:r>
              <a:rPr lang="es-ES" dirty="0"/>
              <a:t>     Es el ejercicio del sacerdocio de Jesucristo. Es la obra de Cristo sacerdote y de su cuerpo que es la Iglesia. Es decir, la Cabeza y sus miembros, ejercer el culto público integro</a:t>
            </a:r>
            <a:r>
              <a:rPr lang="es-ES" dirty="0" smtClean="0"/>
              <a:t>. 1</a:t>
            </a:r>
            <a:endParaRPr lang="es-MX" dirty="0"/>
          </a:p>
          <a:p>
            <a:r>
              <a:rPr lang="es-ES" dirty="0"/>
              <a:t>     El ejercicio del sacerdocio de Cristo, se hace visible en la Iglesia y por medio de la misma Iglesia. Ella es una comunidad con carácter sacerdotal, en virtud de su naturaleza de Esposa del Verbo y Cuerpo de Cristo.</a:t>
            </a:r>
            <a:endParaRPr lang="es-MX" dirty="0"/>
          </a:p>
          <a:p>
            <a:r>
              <a:rPr lang="es-ES" dirty="0" smtClean="0"/>
              <a:t>     La única mediación sacerdotal del Señor se visibiliza, prolonga y manifiesta en el tiempo a través de la comunidad de los bautizados. 2</a:t>
            </a:r>
            <a:endParaRPr lang="es-ES" sz="2300" dirty="0" smtClean="0"/>
          </a:p>
          <a:p>
            <a:r>
              <a:rPr lang="es-ES" sz="2300" baseline="30000" dirty="0"/>
              <a:t>Cfr. </a:t>
            </a:r>
            <a:r>
              <a:rPr lang="es-ES" sz="2300" baseline="30000" dirty="0" err="1"/>
              <a:t>Sacrosanctum</a:t>
            </a:r>
            <a:r>
              <a:rPr lang="es-ES" sz="2300" baseline="30000" dirty="0"/>
              <a:t> </a:t>
            </a:r>
            <a:r>
              <a:rPr lang="es-ES" sz="2300" baseline="30000" dirty="0" err="1"/>
              <a:t>Concilium</a:t>
            </a:r>
            <a:r>
              <a:rPr lang="es-ES" sz="2300" baseline="30000" dirty="0"/>
              <a:t>. No 7</a:t>
            </a:r>
          </a:p>
          <a:p>
            <a:r>
              <a:rPr lang="es-ES" dirty="0"/>
              <a:t>Cfr. Lumen </a:t>
            </a:r>
            <a:r>
              <a:rPr lang="es-ES" dirty="0" err="1"/>
              <a:t>Gentium</a:t>
            </a:r>
            <a:r>
              <a:rPr lang="es-ES" dirty="0"/>
              <a:t>, No 10, 34,</a:t>
            </a:r>
            <a:endParaRPr lang="es-ES" dirty="0" smtClean="0"/>
          </a:p>
          <a:p>
            <a:endParaRPr lang="es-ES" sz="2300" baseline="30000" dirty="0"/>
          </a:p>
          <a:p>
            <a:endParaRPr lang="es-ES" sz="2300" baseline="30000" dirty="0" smtClean="0"/>
          </a:p>
          <a:p>
            <a:pPr>
              <a:buNone/>
            </a:pPr>
            <a:endParaRPr lang="es-MX" dirty="0" smtClean="0"/>
          </a:p>
          <a:p>
            <a:pPr>
              <a:buNone/>
            </a:pPr>
            <a:endParaRPr lang="es-MX" dirty="0"/>
          </a:p>
          <a:p>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ES" dirty="0"/>
              <a:t>Otra razón, es llevar la Comunión a los enfermos cuando no hay sacerdotes o diáconos disponibles o cuando se les impide por tener otros ministerios.</a:t>
            </a:r>
            <a:endParaRPr lang="es-MX" dirty="0"/>
          </a:p>
          <a:p>
            <a:r>
              <a:rPr lang="es-ES" dirty="0"/>
              <a:t>     Hay que evitar y suprimir algunas prácticas que se han venido creando desde hace algún tiempo como el uso habitual y arbitrario de los ministros extraordinarios en la Misa.</a:t>
            </a:r>
            <a:endParaRPr lang="es-MX" dirty="0"/>
          </a:p>
          <a:p>
            <a:r>
              <a:rPr lang="es-ES" dirty="0"/>
              <a:t>     “Repruébese la costumbre de aquellos sacerdotes que, a pesar de estar presentes en la celebración, se abstienen de distribuir la Comunión, encomendando esta tarea a los laicos”.</a:t>
            </a:r>
            <a:endParaRPr lang="es-MX" dirty="0"/>
          </a:p>
          <a:p>
            <a:r>
              <a:rPr lang="es-ES" dirty="0"/>
              <a:t>Sacramento de la Redención, No 157</a:t>
            </a:r>
            <a:endParaRPr lang="es-MX" dirty="0"/>
          </a:p>
          <a:p>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12.- Modo y período de tiempo para ejercer el ministerio</a:t>
            </a:r>
            <a:r>
              <a:rPr lang="es-MX" dirty="0"/>
              <a:t/>
            </a:r>
            <a:br>
              <a:rPr lang="es-MX" dirty="0"/>
            </a:br>
            <a:endParaRPr lang="es-MX" dirty="0"/>
          </a:p>
        </p:txBody>
      </p:sp>
      <p:sp>
        <p:nvSpPr>
          <p:cNvPr id="3" name="2 Marcador de contenido"/>
          <p:cNvSpPr>
            <a:spLocks noGrp="1"/>
          </p:cNvSpPr>
          <p:nvPr>
            <p:ph idx="1"/>
          </p:nvPr>
        </p:nvSpPr>
        <p:spPr/>
        <p:txBody>
          <a:bodyPr>
            <a:normAutofit fontScale="92500" lnSpcReduction="20000"/>
          </a:bodyPr>
          <a:lstStyle/>
          <a:p>
            <a:r>
              <a:rPr lang="es-ES" b="1" dirty="0"/>
              <a:t> </a:t>
            </a:r>
            <a:r>
              <a:rPr lang="es-ES" dirty="0"/>
              <a:t>El ministro extraordinario antes de comenzar a ejercer su función debe ser certificado por medio de una constancia escrita y de palabra por el obispo, debido a que el servicio que realiza, lo ejerce a nombre de la Iglesia y durante un tiempo.</a:t>
            </a:r>
            <a:endParaRPr lang="es-MX" dirty="0"/>
          </a:p>
          <a:p>
            <a:pPr lvl="0"/>
            <a:r>
              <a:rPr lang="es-ES" dirty="0"/>
              <a:t>Debe extenderse un certificado por un período determinado de tiempo.</a:t>
            </a:r>
            <a:endParaRPr lang="es-MX" dirty="0"/>
          </a:p>
          <a:p>
            <a:pPr lvl="0"/>
            <a:r>
              <a:rPr lang="es-ES" dirty="0"/>
              <a:t>En la mayoría de los casos, los ministros extraordinarios de la sagrada Comunión, son certificados por el período de un año.</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lnSpcReduction="20000"/>
          </a:bodyPr>
          <a:lstStyle/>
          <a:p>
            <a:pPr lvl="0"/>
            <a:r>
              <a:rPr lang="es-ES" dirty="0"/>
              <a:t>La certificación es dada y autorizada por el obispo diocesano y la petición de dicha certificación es solicitada por el párroco de la parroquia a la que va a servir el ministro extraordinario.</a:t>
            </a:r>
            <a:endParaRPr lang="es-MX" dirty="0"/>
          </a:p>
          <a:p>
            <a:pPr lvl="0"/>
            <a:r>
              <a:rPr lang="es-ES" dirty="0"/>
              <a:t>El párroco, después de seleccionar a los candidatos a ser ministros extraordinarios (cuidando que su selección no escandalice a los demás fieles), y después de haber sido capacitados, entonces solicita al obispo de la diócesis su autorización presentándole una lista de los candidatos.</a:t>
            </a:r>
            <a:endParaRPr lang="es-MX" dirty="0"/>
          </a:p>
          <a:p>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62500" lnSpcReduction="20000"/>
          </a:bodyPr>
          <a:lstStyle/>
          <a:p>
            <a:pPr lvl="0"/>
            <a:r>
              <a:rPr lang="es-ES" dirty="0"/>
              <a:t>Hasta que las personas seleccionadas para realizar tal función reciban la certificación expedida por el obispo, podrán ejercer su función como ministros extraordinarios de la sagrada Comunión y hasta la fecha en que su certificación expire.</a:t>
            </a:r>
            <a:endParaRPr lang="es-MX" dirty="0"/>
          </a:p>
          <a:p>
            <a:pPr lvl="0"/>
            <a:r>
              <a:rPr lang="es-ES" dirty="0"/>
              <a:t>Es recomendable que quien entregue dicha certificación sea el encargado o responsable de la Comisión de Liturgia.</a:t>
            </a:r>
            <a:endParaRPr lang="es-MX" dirty="0"/>
          </a:p>
          <a:p>
            <a:r>
              <a:rPr lang="es-ES" dirty="0"/>
              <a:t> </a:t>
            </a:r>
            <a:endParaRPr lang="es-MX" dirty="0"/>
          </a:p>
          <a:p>
            <a:r>
              <a:rPr lang="es-ES" dirty="0"/>
              <a:t>     Hay casos en el que el número suficiente de ministros extraordinarios certificados por un período de tiempo no pueden estar disponibles o no hay. En este caso, si la necesidad lo requiere, el sacerdote que preside la celebración litúrgica puede comisionar ministros extraordinarios para una sola ocasión, </a:t>
            </a:r>
            <a:r>
              <a:rPr lang="es-ES" i="1" dirty="0"/>
              <a:t>ad </a:t>
            </a:r>
            <a:r>
              <a:rPr lang="es-ES" i="1" dirty="0" err="1"/>
              <a:t>actum</a:t>
            </a:r>
            <a:r>
              <a:rPr lang="es-ES" i="1" dirty="0"/>
              <a:t>,</a:t>
            </a:r>
            <a:r>
              <a:rPr lang="es-ES" dirty="0"/>
              <a:t> atendiendo el rito para designar un ministro ocasional para la distribución de la sagrada Comunión, que se encuentra en el Misal Romano página 932.</a:t>
            </a:r>
            <a:endParaRPr lang="es-MX" dirty="0"/>
          </a:p>
          <a:p>
            <a:r>
              <a:rPr lang="es-ES" dirty="0"/>
              <a:t>Cfr. Instrucción </a:t>
            </a:r>
            <a:r>
              <a:rPr lang="es-ES" dirty="0" err="1"/>
              <a:t>Inmensae</a:t>
            </a:r>
            <a:r>
              <a:rPr lang="es-ES" dirty="0"/>
              <a:t> </a:t>
            </a:r>
            <a:r>
              <a:rPr lang="es-ES" dirty="0" err="1"/>
              <a:t>Caritatis</a:t>
            </a:r>
            <a:r>
              <a:rPr lang="es-ES" dirty="0"/>
              <a:t>, No 1, VI</a:t>
            </a:r>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Indicaciones para llevar la Comunión a los enfermos</a:t>
            </a:r>
            <a:endParaRPr lang="es-MX" dirty="0"/>
          </a:p>
        </p:txBody>
      </p:sp>
      <p:sp>
        <p:nvSpPr>
          <p:cNvPr id="3" name="2 Marcador de contenido"/>
          <p:cNvSpPr>
            <a:spLocks noGrp="1"/>
          </p:cNvSpPr>
          <p:nvPr>
            <p:ph idx="1"/>
          </p:nvPr>
        </p:nvSpPr>
        <p:spPr/>
        <p:txBody>
          <a:bodyPr>
            <a:normAutofit fontScale="77500" lnSpcReduction="20000"/>
          </a:bodyPr>
          <a:lstStyle/>
          <a:p>
            <a:r>
              <a:rPr lang="es-ES" b="1" dirty="0"/>
              <a:t> </a:t>
            </a:r>
            <a:r>
              <a:rPr lang="es-ES" dirty="0"/>
              <a:t>Tener siempre en cuenta que las especies consagradas ocultan la presencia real de Jesucristo Nuestro Señor. El Sacramento Eucarístico deberá ser tratado con la mayor reverencia.</a:t>
            </a:r>
            <a:endParaRPr lang="es-MX" dirty="0"/>
          </a:p>
          <a:p>
            <a:r>
              <a:rPr lang="es-ES" dirty="0"/>
              <a:t>     Al Santísimo Sacramento del Altar se le saluda doblando la rodilla derecha (genuflexión), tanto cuanto está expuesto como cuando está reservado en el Sagrario.</a:t>
            </a:r>
            <a:endParaRPr lang="es-MX" dirty="0"/>
          </a:p>
          <a:p>
            <a:r>
              <a:rPr lang="es-ES" dirty="0"/>
              <a:t>     Para llevar la Comunión a un enfermo, se debe retirar el Santísimo Sacramento del Sagrario inmediatamente antes de salir hacia el lugar donde se ha de administrar el sacramento. No corresponde llevar la Eucaristía y ocuparse en otras actividades antes de dar la Comunión; tampoco es lícito retenerla en la casa del ministro. La norma general e invariable debe ser: desde el Sagrario a la casa del enfermo.</a:t>
            </a:r>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ES" dirty="0"/>
              <a:t> El recipiente donde se lleva la Sagrada Forma, llamada relicario, debe ser comprada en un lugar donde se vendan elementos litúrgicos, y no puede ser sustituido por pastilleros o cosas semejantes. El relicario se destinará exclusivamente a este uso. Es de alabar que ella se porte, cuando se lleva la Comunión, en una bolsita o morral de tela con un cordón para colgarla en el cuello y así se la llevará oculta entre la ropa a la altura del pecho; esta forma, además de ser la más respetuosa, ayudará a evitar robos o pérdidas</a:t>
            </a:r>
            <a:r>
              <a:rPr lang="es-ES" dirty="0" smtClean="0"/>
              <a:t>.</a:t>
            </a:r>
            <a:r>
              <a:rPr lang="es-ES" dirty="0"/>
              <a:t> </a:t>
            </a:r>
            <a:endParaRPr lang="es-ES" dirty="0" smtClean="0"/>
          </a:p>
          <a:p>
            <a:r>
              <a:rPr lang="es-ES" dirty="0" smtClean="0"/>
              <a:t>Durante </a:t>
            </a:r>
            <a:r>
              <a:rPr lang="es-ES" dirty="0"/>
              <a:t>el camino, en la medida de lo posible, es conveniente rezar adorando al Señor Sacramentado.</a:t>
            </a:r>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r>
              <a:rPr lang="es-ES" dirty="0"/>
              <a:t> Al llegar a la casa del enfermo, lo primero que debe hacerse, después de saludar cordialmente, es comenzar la celebración con los ritos prescritos por la Iglesia.</a:t>
            </a:r>
            <a:endParaRPr lang="es-MX" dirty="0"/>
          </a:p>
          <a:p>
            <a:r>
              <a:rPr lang="es-ES" dirty="0"/>
              <a:t>     Si el enfermo sólo puede recibir una parte de la hostia, hay que llevar las partículas a que la consuma el siguiente enfermo, sino se encontró al enfermo llevarla a reservarla al Sagrario.</a:t>
            </a:r>
            <a:endParaRPr lang="es-MX" dirty="0"/>
          </a:p>
          <a:p>
            <a:r>
              <a:rPr lang="es-ES" dirty="0"/>
              <a:t>     Si el enfermo no quiere recibir la Eucaristía, no se ha de insistir, con riesgo de violentar su conciencia; tampoco se debe invitar imprudentemente a que sus acompañantes comulguen. Conviene que el sacerdote visite al enfermo, para que éste tenga oportunidad de confesarse. El enfermo que recibe habitualmente la Eucaristía de manos de un ministro extraordinario debe recibir también, periódicamente y con regularidad debe recibir también, periódicamente y con regularidad, la visita del sacerdote.</a:t>
            </a:r>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r>
              <a:rPr lang="es-ES" dirty="0"/>
              <a:t>El enfermo que recibe habitualmente la Eucaristía de manos de un ministro extraordinario debe recibir también, periódicamente y con regularidad debe recibir también, periódicamente y con regularidad, la visita del sacerdote</a:t>
            </a:r>
            <a:r>
              <a:rPr lang="es-ES" dirty="0" smtClean="0"/>
              <a:t>.</a:t>
            </a:r>
          </a:p>
          <a:p>
            <a:r>
              <a:rPr lang="es-ES" dirty="0" smtClean="0"/>
              <a:t>No </a:t>
            </a:r>
            <a:r>
              <a:rPr lang="es-ES" dirty="0"/>
              <a:t>se debe olvidar que es el sacerdote que envía al ministro extraordinario a visitar a los enfermos, y por tanto es el que determina a quiénes ha de administrarse la Sagrada Comunión.</a:t>
            </a:r>
            <a:endParaRPr lang="es-MX" dirty="0"/>
          </a:p>
          <a:p>
            <a:r>
              <a:rPr lang="es-ES" dirty="0"/>
              <a:t>     Bajo ningún concepto se dejará el Santísimo Sacramento en la casa del enfermo para que comulgue por sí mismo. El ministro debe volver las veces que sea necesario, según la voluntad del enfermo y el juicio del párroco.            </a:t>
            </a:r>
            <a:endParaRPr lang="es-MX" dirty="0"/>
          </a:p>
          <a:p>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gradFill>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9600000" scaled="0"/>
          </a:gradFill>
        </p:spPr>
        <p:txBody>
          <a:bodyPr>
            <a:normAutofit fontScale="85000" lnSpcReduction="10000"/>
          </a:bodyPr>
          <a:lstStyle/>
          <a:p>
            <a:r>
              <a:rPr lang="es-ES" dirty="0"/>
              <a:t> Dentro del pueblo sacerdotal, Cristo ha querido estar representado, como cabeza y santificador de todo el cuerpo, por el sacerdocio ministerial (obispo, presbítero y diácono</a:t>
            </a:r>
            <a:r>
              <a:rPr lang="es-ES" dirty="0" smtClean="0"/>
              <a:t>) , </a:t>
            </a:r>
            <a:r>
              <a:rPr lang="es-ES" dirty="0"/>
              <a:t>el cual difiere del sacerdocio común de los fieles (todos los demás bautizados), en esencia y no sólo de grado.</a:t>
            </a:r>
            <a:endParaRPr lang="es-MX" dirty="0"/>
          </a:p>
          <a:p>
            <a:r>
              <a:rPr lang="es-ES" dirty="0"/>
              <a:t>     Uno y otro sacerdocio son expresión de la Iglesia-pueblo sacerdotal, se necesitan y se complementan recíprocamente para realizar el culto verdadero.</a:t>
            </a:r>
            <a:endParaRPr lang="es-MX" dirty="0"/>
          </a:p>
          <a:p>
            <a:r>
              <a:rPr lang="es-ES" sz="1900" dirty="0"/>
              <a:t>Cfr. </a:t>
            </a:r>
            <a:r>
              <a:rPr lang="es-ES" sz="1900" dirty="0" err="1"/>
              <a:t>Presbyterorum</a:t>
            </a:r>
            <a:r>
              <a:rPr lang="es-ES" sz="1900" dirty="0"/>
              <a:t> </a:t>
            </a:r>
            <a:r>
              <a:rPr lang="es-ES" sz="1900" dirty="0" err="1"/>
              <a:t>Ordinis</a:t>
            </a:r>
            <a:r>
              <a:rPr lang="es-ES" sz="1900" dirty="0"/>
              <a:t>, No 2</a:t>
            </a:r>
            <a:endParaRPr lang="es-MX" sz="1900" dirty="0"/>
          </a:p>
          <a:p>
            <a:r>
              <a:rPr lang="es-ES" sz="1900" dirty="0"/>
              <a:t>Cfr. Lumen </a:t>
            </a:r>
            <a:r>
              <a:rPr lang="es-ES" sz="1900" dirty="0" err="1"/>
              <a:t>Gentium</a:t>
            </a:r>
            <a:r>
              <a:rPr lang="es-ES" sz="1900" dirty="0"/>
              <a:t>, No 10</a:t>
            </a:r>
            <a:endParaRPr lang="es-MX" sz="1900" dirty="0"/>
          </a:p>
          <a:p>
            <a:r>
              <a:rPr lang="es-ES" sz="1900" dirty="0"/>
              <a:t>Cfr. </a:t>
            </a:r>
            <a:r>
              <a:rPr lang="es-ES" sz="1900" dirty="0" err="1"/>
              <a:t>Presbyterorum</a:t>
            </a:r>
            <a:r>
              <a:rPr lang="es-ES" sz="1900" dirty="0"/>
              <a:t> </a:t>
            </a:r>
            <a:r>
              <a:rPr lang="es-ES" sz="1900" dirty="0" err="1"/>
              <a:t>Ordinis</a:t>
            </a:r>
            <a:r>
              <a:rPr lang="es-ES" sz="1900" dirty="0"/>
              <a:t>, No 5</a:t>
            </a:r>
            <a:endParaRPr lang="es-MX" sz="19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 </a:t>
            </a:r>
            <a:r>
              <a:rPr lang="es-MX" dirty="0"/>
              <a:t/>
            </a:r>
            <a:br>
              <a:rPr lang="es-MX" dirty="0"/>
            </a:br>
            <a:r>
              <a:rPr lang="es-ES" b="1" dirty="0"/>
              <a:t>2.- Ministerios litúrgicos</a:t>
            </a:r>
            <a:r>
              <a:rPr lang="es-MX" dirty="0"/>
              <a:t/>
            </a:r>
            <a:br>
              <a:rPr lang="es-MX" dirty="0"/>
            </a:br>
            <a:endParaRPr lang="es-MX" dirty="0"/>
          </a:p>
        </p:txBody>
      </p:sp>
      <p:sp>
        <p:nvSpPr>
          <p:cNvPr id="3" name="2 Marcador de contenido"/>
          <p:cNvSpPr>
            <a:spLocks noGrp="1"/>
          </p:cNvSpPr>
          <p:nvPr>
            <p:ph idx="1"/>
          </p:nvPr>
        </p:nvSpPr>
        <p:spPr/>
        <p:txBody>
          <a:bodyPr>
            <a:normAutofit fontScale="70000" lnSpcReduction="20000"/>
          </a:bodyPr>
          <a:lstStyle/>
          <a:p>
            <a:pPr>
              <a:buNone/>
            </a:pPr>
            <a:endParaRPr lang="es-MX" dirty="0"/>
          </a:p>
          <a:p>
            <a:r>
              <a:rPr lang="es-ES" dirty="0"/>
              <a:t> Dentro de la liturgia existen diversidad de ministerios  y servicios:</a:t>
            </a:r>
            <a:endParaRPr lang="es-MX" dirty="0"/>
          </a:p>
          <a:p>
            <a:r>
              <a:rPr lang="es-ES" dirty="0"/>
              <a:t>     El ministerio es de por sí toda función realizada por uno o más miembros de la Iglesia, </a:t>
            </a:r>
            <a:r>
              <a:rPr lang="es-ES" dirty="0" smtClean="0"/>
              <a:t>como servicio </a:t>
            </a:r>
            <a:r>
              <a:rPr lang="es-ES" dirty="0"/>
              <a:t>a la comunidad.</a:t>
            </a:r>
            <a:endParaRPr lang="es-MX" dirty="0"/>
          </a:p>
          <a:p>
            <a:r>
              <a:rPr lang="es-ES" dirty="0"/>
              <a:t>     El servicio es expresión de caridad, en su naturaleza queda señalado por tanto, el espíritu  con que ha de realizarse: no como distinción o preeminencia, sino como ayuda.</a:t>
            </a:r>
            <a:endParaRPr lang="es-MX" dirty="0"/>
          </a:p>
          <a:p>
            <a:r>
              <a:rPr lang="es-ES" dirty="0"/>
              <a:t>     Podemos distinguir los ministerios ordenados recibidos a través del sacramento del Orden (episcopado, presbiterado, diaconado); los instituidos (acólito y lector), que se confieren a través de un ritual propio que no implica imposición de manos, y los recibidos a través de un mandato simple (ministros extraordinarios de la Comunión).</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3.- Antecedentes históricos de los ministros extraordinarios</a:t>
            </a:r>
            <a:r>
              <a:rPr lang="es-MX" dirty="0"/>
              <a:t/>
            </a:r>
            <a:br>
              <a:rPr lang="es-MX" dirty="0"/>
            </a:br>
            <a:endParaRPr lang="es-MX" dirty="0"/>
          </a:p>
        </p:txBody>
      </p:sp>
      <p:sp>
        <p:nvSpPr>
          <p:cNvPr id="3" name="2 Marcador de contenido"/>
          <p:cNvSpPr>
            <a:spLocks noGrp="1"/>
          </p:cNvSpPr>
          <p:nvPr>
            <p:ph idx="1"/>
          </p:nvPr>
        </p:nvSpPr>
        <p:spPr/>
        <p:txBody>
          <a:bodyPr>
            <a:normAutofit fontScale="85000" lnSpcReduction="20000"/>
          </a:bodyPr>
          <a:lstStyle/>
          <a:p>
            <a:r>
              <a:rPr lang="es-ES" dirty="0"/>
              <a:t> </a:t>
            </a:r>
            <a:r>
              <a:rPr lang="es-ES" dirty="0" smtClean="0"/>
              <a:t>Cuando </a:t>
            </a:r>
            <a:r>
              <a:rPr lang="es-ES" dirty="0"/>
              <a:t>se procedió a la aplicación de la Constitución </a:t>
            </a:r>
            <a:r>
              <a:rPr lang="es-ES" dirty="0" err="1"/>
              <a:t>Sacrosanctum</a:t>
            </a:r>
            <a:r>
              <a:rPr lang="es-ES" dirty="0"/>
              <a:t> </a:t>
            </a:r>
            <a:r>
              <a:rPr lang="es-ES" dirty="0" err="1"/>
              <a:t>Concilium</a:t>
            </a:r>
            <a:r>
              <a:rPr lang="es-ES" dirty="0"/>
              <a:t> sobre la liturgia, que prescribía en particular en dar la Comunión a los fieles que participaban de la Eucaristía distribuida por el sacerdote, algunos pastores consideraron indispensable recibir una ayuda para esta función.</a:t>
            </a:r>
            <a:endParaRPr lang="es-MX" dirty="0"/>
          </a:p>
          <a:p>
            <a:r>
              <a:rPr lang="es-ES" dirty="0"/>
              <a:t>     Desde 1966, la Sagrada Congregación para los Sacramentos dirigió a los nuncios apostólicos una Instrucción que no estaba destinada a ser pública. Dicha instrucción </a:t>
            </a:r>
            <a:r>
              <a:rPr lang="es-ES" i="1" dirty="0" err="1"/>
              <a:t>Fides</a:t>
            </a:r>
            <a:r>
              <a:rPr lang="es-ES" i="1" dirty="0"/>
              <a:t> </a:t>
            </a:r>
            <a:r>
              <a:rPr lang="es-ES" i="1" dirty="0" err="1"/>
              <a:t>custos</a:t>
            </a:r>
            <a:r>
              <a:rPr lang="es-ES" dirty="0"/>
              <a:t> permitía a los obispos autorizar algunos fieles para distribuir la sagrada Comunión en casos de necesidad. </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r>
              <a:rPr lang="es-ES" dirty="0"/>
              <a:t> La instrucción </a:t>
            </a:r>
            <a:r>
              <a:rPr lang="es-ES" i="1" dirty="0" err="1"/>
              <a:t>Inmensae</a:t>
            </a:r>
            <a:r>
              <a:rPr lang="es-ES" i="1" dirty="0"/>
              <a:t> </a:t>
            </a:r>
            <a:r>
              <a:rPr lang="es-ES" i="1" dirty="0" err="1"/>
              <a:t>Caritatis</a:t>
            </a:r>
            <a:r>
              <a:rPr lang="es-ES" i="1" dirty="0"/>
              <a:t>, </a:t>
            </a:r>
            <a:r>
              <a:rPr lang="es-ES" dirty="0"/>
              <a:t>promulgada en 1973, precisó las normas y facilitó su aplicación. He aquí lo esencial de su reglamentación:</a:t>
            </a:r>
            <a:endParaRPr lang="es-MX" dirty="0"/>
          </a:p>
          <a:p>
            <a:pPr lvl="0"/>
            <a:r>
              <a:rPr lang="es-ES" dirty="0"/>
              <a:t>Los obispos pueden elegir nominalmente a unos fieles como ministros extraordinarios de la Eucaristía, que podrán tomar la Comunión por sí mismos, distribuirla a los demás y llevarla a casa de los enfermos, si no hay sacerdote, diácono o acólito para hacerlo o si, en la santa Misa, el número de los fieles que quieren comulgar es importante.</a:t>
            </a:r>
            <a:endParaRPr lang="es-MX" dirty="0"/>
          </a:p>
          <a:p>
            <a:pPr lvl="0"/>
            <a:r>
              <a:rPr lang="es-ES" dirty="0"/>
              <a:t>Los obispos pueden permitir a cualquier sacerdote que ejerce las funciones sagradas, elegir una persona capacitada para distribuir la Comunión en caso preciso, si ello es realmente necesario.</a:t>
            </a:r>
            <a:endParaRPr lang="es-MX" dirty="0"/>
          </a:p>
          <a:p>
            <a:pPr lvl="0"/>
            <a:r>
              <a:rPr lang="es-ES" dirty="0"/>
              <a:t>La persona capacitada será designada según el orden siguiente: candidato al sacerdocio, religioso, religiosa, catequista, fiel (hombre o mujer).</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4.- ¿Qué es un ministro extraordinario de la sagrada Comunión?</a:t>
            </a:r>
            <a:r>
              <a:rPr lang="es-MX" dirty="0"/>
              <a:t/>
            </a:r>
            <a:br>
              <a:rPr lang="es-MX" dirty="0"/>
            </a:br>
            <a:endParaRPr lang="es-MX" dirty="0"/>
          </a:p>
        </p:txBody>
      </p:sp>
      <p:sp>
        <p:nvSpPr>
          <p:cNvPr id="3" name="2 Marcador de contenido"/>
          <p:cNvSpPr>
            <a:spLocks noGrp="1"/>
          </p:cNvSpPr>
          <p:nvPr>
            <p:ph idx="1"/>
          </p:nvPr>
        </p:nvSpPr>
        <p:spPr/>
        <p:txBody>
          <a:bodyPr>
            <a:normAutofit fontScale="77500" lnSpcReduction="20000"/>
          </a:bodyPr>
          <a:lstStyle/>
          <a:p>
            <a:r>
              <a:rPr lang="es-ES" dirty="0"/>
              <a:t> Es un ministerio que de hecho se ejerce no en virtud de una “institución” con carácter estable y permanente, sino en virtud de una “delegación” </a:t>
            </a:r>
            <a:r>
              <a:rPr lang="es-ES" i="1" dirty="0"/>
              <a:t>ad tempos</a:t>
            </a:r>
            <a:r>
              <a:rPr lang="es-ES" dirty="0"/>
              <a:t> (temporal): Este ministerio laical es establecido y conferido por la Iglesia mediante una bendición especial, conforme al rito litúrgico previsto para ello, por cierto muy similar al rito de la institución del lector o del acólito, lo que puede prestase a confusión, pero en este caso tienen sólo un carácter temporal, es decir, sólo por un tiempo determinado. Este ministerio conferido puede ser ejercido tanto por varones como por mujeres.</a:t>
            </a:r>
            <a:endParaRPr lang="es-MX" dirty="0"/>
          </a:p>
          <a:p>
            <a:r>
              <a:rPr lang="es-ES" dirty="0"/>
              <a:t>Cfr. Manual de Preparación al Rito de la Admisión, Ministerios y Ordenes Sagradas, CELAM. T. I, pp. 228-229.</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20000"/>
          </a:bodyPr>
          <a:lstStyle/>
          <a:p>
            <a:r>
              <a:rPr lang="es-ES" dirty="0"/>
              <a:t>Se trata de un laico o religioso o religiosa que ha sido delegado por el obispo, por un período de tiempo, o por un sacerdote para una ocasión singular, para ayudar al sacerdote o diácono a la distribución de la sagrada Comunión a todos los fieles. Es por lo tanto, un privilegio al cual la Iglesia invita a ciertos individuos bajo ciertas circunstancias y no un derecho. La distribución de la sagrada Comunión debe ser vista como el ejercicio de una función que es propia de los sacerdotes ordenados, pero que, por necesidad, es llevada por todos. Esto destaca la naturaleza extraordinaria de este servicio.</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92500" lnSpcReduction="10000"/>
          </a:bodyPr>
          <a:lstStyle/>
          <a:p>
            <a:r>
              <a:rPr lang="es-ES" dirty="0"/>
              <a:t>El uso de ministros extraordinarios debe ser considerado como un signo de escasez de sacerdote y diáconos, y debería ser aliento para orar por el incremento de las vocaciones sacerdotales.</a:t>
            </a:r>
            <a:endParaRPr lang="es-MX" dirty="0"/>
          </a:p>
          <a:p>
            <a:r>
              <a:rPr lang="es-ES" dirty="0"/>
              <a:t>     Los ministros extraordinarios desempeñan un servicio valioso para la Iglesia supliendo esta necesidad, pero es importante reconocer que este servicio corresponde a una situación extraordinaria en la vida de comunidad.</a:t>
            </a:r>
            <a:endParaRPr lang="es-MX" dirty="0"/>
          </a:p>
          <a:p>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2679</Words>
  <Application>Microsoft Office PowerPoint</Application>
  <PresentationFormat>Presentación en pantalla (4:3)</PresentationFormat>
  <Paragraphs>108</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CURSO DE VERANO 2009 </vt:lpstr>
      <vt:lpstr>1.- ¿Qué es la liturgia? </vt:lpstr>
      <vt:lpstr>Diapositiva 3</vt:lpstr>
      <vt:lpstr>  2.- Ministerios litúrgicos </vt:lpstr>
      <vt:lpstr>3.- Antecedentes históricos de los ministros extraordinarios </vt:lpstr>
      <vt:lpstr>Diapositiva 6</vt:lpstr>
      <vt:lpstr>4.- ¿Qué es un ministro extraordinario de la sagrada Comunión? </vt:lpstr>
      <vt:lpstr>Diapositiva 8</vt:lpstr>
      <vt:lpstr>Diapositiva 9</vt:lpstr>
      <vt:lpstr>5.- Selección de los ministros extraordinarios </vt:lpstr>
      <vt:lpstr>  6.- Perfil que debe cumplir el ministro extraordinario </vt:lpstr>
      <vt:lpstr>Diapositiva 12</vt:lpstr>
      <vt:lpstr>7.- Estilo de vida que debe procurar el ministro extraordinario </vt:lpstr>
      <vt:lpstr>8.- Preparación que se debe tener para ser ministro extraordinario </vt:lpstr>
      <vt:lpstr>9.- Preparación  del ministro antes de prestar su servicio </vt:lpstr>
      <vt:lpstr>10.- Vestidura de los ministros extraordinarios </vt:lpstr>
      <vt:lpstr>Diapositiva 17</vt:lpstr>
      <vt:lpstr>11.- Ocasión o circunstancia para ejercer el ministerio extraordinario de la sagrada Comunión </vt:lpstr>
      <vt:lpstr>Diapositiva 19</vt:lpstr>
      <vt:lpstr>Diapositiva 20</vt:lpstr>
      <vt:lpstr>12.- Modo y período de tiempo para ejercer el ministerio </vt:lpstr>
      <vt:lpstr>Diapositiva 22</vt:lpstr>
      <vt:lpstr>Diapositiva 23</vt:lpstr>
      <vt:lpstr>Indicaciones para llevar la Comunión a los enfermos</vt:lpstr>
      <vt:lpstr>Diapositiva 25</vt:lpstr>
      <vt:lpstr>Diapositiva 26</vt:lpstr>
      <vt:lpstr>Diapositiva 27</vt:lpstr>
      <vt:lpstr>Diapositiva 28</vt:lpstr>
      <vt:lpstr>Diapositiva 29</vt:lpstr>
      <vt:lpstr>Diapositiva 30</vt:lpstr>
      <vt:lpstr>Diapositiva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VERANO 2009</dc:title>
  <dc:creator>Pedro del toro</dc:creator>
  <cp:lastModifiedBy>Pedro del toro</cp:lastModifiedBy>
  <cp:revision>8</cp:revision>
  <dcterms:created xsi:type="dcterms:W3CDTF">2009-06-17T03:33:04Z</dcterms:created>
  <dcterms:modified xsi:type="dcterms:W3CDTF">2009-06-17T04:56:50Z</dcterms:modified>
</cp:coreProperties>
</file>